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17"/>
  </p:notesMasterIdLst>
  <p:handoutMasterIdLst>
    <p:handoutMasterId r:id="rId18"/>
  </p:handoutMasterIdLst>
  <p:sldIdLst>
    <p:sldId id="941" r:id="rId2"/>
    <p:sldId id="953" r:id="rId3"/>
    <p:sldId id="942" r:id="rId4"/>
    <p:sldId id="952" r:id="rId5"/>
    <p:sldId id="951" r:id="rId6"/>
    <p:sldId id="943" r:id="rId7"/>
    <p:sldId id="944" r:id="rId8"/>
    <p:sldId id="945" r:id="rId9"/>
    <p:sldId id="946" r:id="rId10"/>
    <p:sldId id="947" r:id="rId11"/>
    <p:sldId id="948" r:id="rId12"/>
    <p:sldId id="949" r:id="rId13"/>
    <p:sldId id="950" r:id="rId14"/>
    <p:sldId id="933" r:id="rId15"/>
    <p:sldId id="887" r:id="rId16"/>
  </p:sldIdLst>
  <p:sldSz cx="9144000" cy="6858000" type="screen4x3"/>
  <p:notesSz cx="6797675" cy="9928225"/>
  <p:embeddedFontLst>
    <p:embeddedFont>
      <p:font typeface="Arial Rounded MT Bold" panose="020F0704030504030204" pitchFamily="34" charset="0"/>
      <p:regular r:id="rId19"/>
    </p:embeddedFont>
    <p:embeddedFont>
      <p:font typeface="Wingdings 3" panose="05040102010807070707" pitchFamily="18" charset="2"/>
      <p:regular r:id="rId20"/>
    </p:embeddedFont>
    <p:embeddedFont>
      <p:font typeface="Arial Unicode MS" panose="020B0604020202020204" pitchFamily="34" charset="-128"/>
      <p:regular r:id="rId21"/>
    </p:embeddedFont>
    <p:embeddedFont>
      <p:font typeface="Wingdings 2" panose="05020102010507070707" pitchFamily="18" charset="2"/>
      <p:regular r:id="rId22"/>
    </p:embeddedFont>
  </p:embeddedFontLst>
  <p:custDataLst>
    <p:tags r:id="rId23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0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>
          <p15:clr>
            <a:srgbClr val="A4A3A4"/>
          </p15:clr>
        </p15:guide>
        <p15:guide id="2" pos="2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 autoAdjust="0"/>
    <p:restoredTop sz="91677" autoAdjust="0"/>
  </p:normalViewPr>
  <p:slideViewPr>
    <p:cSldViewPr snapToGrid="0">
      <p:cViewPr varScale="1">
        <p:scale>
          <a:sx n="87" d="100"/>
          <a:sy n="87" d="100"/>
        </p:scale>
        <p:origin x="1517" y="82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419" y="-1224"/>
      </p:cViewPr>
      <p:guideLst>
        <p:guide orient="horz" pos="3106"/>
        <p:guide pos="2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3541" y="0"/>
            <a:ext cx="185072" cy="3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"/>
                <a:ea typeface="Arial"/>
                <a:cs typeface="Arial"/>
              </a:defRPr>
            </a:lvl1pPr>
          </a:lstStyle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Arial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9963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de-DE" dirty="0" err="1"/>
              <a:t>nimation</a:t>
            </a:r>
            <a:r>
              <a:rPr lang="de-DE" dirty="0"/>
              <a:t> + text mit klammer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r>
              <a:rPr lang="de-DE" baseline="0" dirty="0"/>
              <a:t> in </a:t>
            </a:r>
            <a:r>
              <a:rPr lang="de-DE" baseline="0" dirty="0" err="1"/>
              <a:t>multi-hop</a:t>
            </a:r>
            <a:r>
              <a:rPr lang="de-DE" baseline="0" dirty="0"/>
              <a:t> </a:t>
            </a:r>
            <a:r>
              <a:rPr lang="de-DE" baseline="0" dirty="0" err="1"/>
              <a:t>networks</a:t>
            </a:r>
            <a:r>
              <a:rPr lang="de-DE" baseline="0" dirty="0"/>
              <a:t>?</a:t>
            </a:r>
          </a:p>
          <a:p>
            <a:r>
              <a:rPr lang="de-DE" baseline="0" dirty="0" err="1"/>
              <a:t>Ths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not</a:t>
            </a:r>
            <a:r>
              <a:rPr lang="de-DE" baseline="0" dirty="0"/>
              <a:t> </a:t>
            </a:r>
            <a:r>
              <a:rPr lang="de-DE" baseline="0" dirty="0" err="1"/>
              <a:t>useful</a:t>
            </a:r>
            <a:r>
              <a:rPr lang="de-DE" baseline="0" dirty="0"/>
              <a:t>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2" name="Picture 1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"/>
                <a:ea typeface="Arial"/>
                <a:cs typeface="Arial"/>
              </a:rPr>
              <a:t>http://comsys.rwth-aachen.de/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pic>
        <p:nvPicPr>
          <p:cNvPr id="14" name="Picture 13" descr="rwth_comsys_bild_cmy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/>
              <a:ea typeface="Arial"/>
              <a:cs typeface="Arial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/>
                <a:cs typeface="Arial"/>
              </a:defRPr>
            </a:lvl1pPr>
          </a:lstStyle>
          <a:p>
            <a:pPr lvl="0"/>
            <a:endParaRPr lang="de-DE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121751" y="643413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r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/>
                <a:ea typeface="Arial"/>
                <a:cs typeface="Arial"/>
              </a:defRPr>
            </a:lvl1pPr>
          </a:lstStyle>
          <a:p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/>
                <a:cs typeface="Arial"/>
              </a:defRPr>
            </a:lvl1pPr>
            <a:lvl2pPr>
              <a:buClr>
                <a:srgbClr val="004290"/>
              </a:buClr>
              <a:defRPr>
                <a:latin typeface="Arial"/>
                <a:cs typeface="Arial"/>
              </a:defRPr>
            </a:lvl2pPr>
            <a:lvl3pPr>
              <a:buClr>
                <a:srgbClr val="004290"/>
              </a:buClr>
              <a:defRPr>
                <a:latin typeface="Arial"/>
                <a:cs typeface="Arial"/>
              </a:defRPr>
            </a:lvl3pPr>
            <a:lvl4pPr>
              <a:buClr>
                <a:srgbClr val="004290"/>
              </a:buClr>
              <a:defRPr>
                <a:latin typeface="Arial"/>
                <a:cs typeface="Arial"/>
              </a:defRPr>
            </a:lvl4pPr>
            <a:lvl5pPr>
              <a:buClr>
                <a:srgbClr val="004290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de-DE" dirty="0" err="1"/>
              <a:t>Click</a:t>
            </a:r>
            <a:r>
              <a:rPr lang="de-DE" dirty="0"/>
              <a:t> to </a:t>
            </a:r>
            <a:r>
              <a:rPr lang="de-DE" dirty="0" err="1"/>
              <a:t>edit</a:t>
            </a:r>
            <a:r>
              <a:rPr lang="de-DE" dirty="0"/>
              <a:t> Master text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30074"/>
            <a:ext cx="9144000" cy="52792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</a:endParaRPr>
          </a:p>
        </p:txBody>
      </p:sp>
      <p:sp>
        <p:nvSpPr>
          <p:cNvPr id="10" name="Rectangle 31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" name="Picture 10" descr="rwth_comsys_bild_cmyk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dirty="0">
              <a:latin typeface="Arial"/>
              <a:ea typeface="Arial"/>
              <a:cs typeface="Arial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1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Arial"/>
              <a:ea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/>
              <a:ea typeface="Arial"/>
              <a:cs typeface="Arial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61277" y="6444218"/>
            <a:ext cx="3431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l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/>
                <a:ea typeface="Arial"/>
                <a:cs typeface="Arial"/>
              </a:rPr>
              <a:pPr algn="l">
                <a:defRPr/>
              </a:pPr>
              <a:t>‹Nr.›</a:t>
            </a:fld>
            <a:endParaRPr lang="en-US" sz="1600" dirty="0">
              <a:solidFill>
                <a:srgbClr val="00429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</a:rPr>
              <a:t>Name(s) of author(s)</a:t>
            </a:r>
          </a:p>
        </p:txBody>
      </p:sp>
      <p:pic>
        <p:nvPicPr>
          <p:cNvPr id="12" name="Picture 11" descr="rwth_comsys_bild_cmyk.pd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3" y="6409415"/>
            <a:ext cx="2030415" cy="3961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89" r:id="rId5"/>
    <p:sldLayoutId id="2147483990" r:id="rId6"/>
    <p:sldLayoutId id="2147483991" r:id="rId7"/>
    <p:sldLayoutId id="2147483997" r:id="rId8"/>
    <p:sldLayoutId id="2147483996" r:id="rId9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"/>
          <a:ea typeface="Arial"/>
          <a:cs typeface="Arial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"/>
          <a:ea typeface="Arial"/>
          <a:cs typeface="Arial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/>
          <a:ea typeface="Arial"/>
          <a:cs typeface="Arial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/>
          <a:ea typeface="Arial"/>
          <a:cs typeface="Arial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/>
          <a:ea typeface="Arial"/>
          <a:cs typeface="Arial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wmf"/><Relationship Id="rId5" Type="http://schemas.openxmlformats.org/officeDocument/2006/relationships/image" Target="../media/image31.jpeg"/><Relationship Id="rId4" Type="http://schemas.openxmlformats.org/officeDocument/2006/relationships/image" Target="../media/image30.png"/><Relationship Id="rId9" Type="http://schemas.openxmlformats.org/officeDocument/2006/relationships/image" Target="../media/image35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52425" y="1098772"/>
            <a:ext cx="8562975" cy="1873189"/>
          </a:xfrm>
        </p:spPr>
        <p:txBody>
          <a:bodyPr/>
          <a:lstStyle/>
          <a:p>
            <a:r>
              <a:rPr lang="en-US" sz="3600" dirty="0">
                <a:ea typeface="Arial Unicode MS" pitchFamily="34" charset="-128"/>
              </a:rPr>
              <a:t>  Predicting Free Parking Spots using     </a:t>
            </a:r>
            <a:br>
              <a:rPr lang="en-US" sz="3600" dirty="0">
                <a:ea typeface="Arial Unicode MS" pitchFamily="34" charset="-128"/>
              </a:rPr>
            </a:br>
            <a:r>
              <a:rPr lang="en-US" sz="3600" dirty="0">
                <a:ea typeface="Arial Unicode MS" pitchFamily="34" charset="-128"/>
              </a:rPr>
              <a:t> Data Analytics and Machine Learning</a:t>
            </a:r>
            <a:br>
              <a:rPr lang="en-US" sz="3600" dirty="0">
                <a:ea typeface="Arial Unicode MS" pitchFamily="34" charset="-128"/>
              </a:rPr>
            </a:br>
            <a:r>
              <a:rPr lang="en-US" sz="3600" dirty="0">
                <a:ea typeface="Arial Unicode MS" pitchFamily="34" charset="-128"/>
              </a:rPr>
              <a:t>                      +                  +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45" y="2272002"/>
            <a:ext cx="981362" cy="98136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00" y="2245133"/>
            <a:ext cx="1130784" cy="100174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48" y="2226389"/>
            <a:ext cx="1679868" cy="1039702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lang="de-DE" sz="2200" u="sng" kern="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Andrei Ionita</a:t>
            </a:r>
          </a:p>
          <a:p>
            <a:pPr marL="342900" indent="-342900" algn="l">
              <a:lnSpc>
                <a:spcPct val="110000"/>
              </a:lnSpc>
              <a:spcBef>
                <a:spcPct val="20000"/>
              </a:spcBef>
              <a:buClr>
                <a:srgbClr val="00418F"/>
              </a:buClr>
              <a:defRPr/>
            </a:pP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Supervisors: </a:t>
            </a:r>
            <a:r>
              <a:rPr lang="de-DE" sz="2200" kern="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André Pomp (IMA), </a:t>
            </a:r>
            <a:r>
              <a:rPr lang="de-DE" sz="2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Jó</a:t>
            </a:r>
            <a:r>
              <a:rPr lang="de-DE" sz="2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Agila Bitsch Link</a:t>
            </a:r>
            <a:endParaRPr kumimoji="0" lang="de-DE" sz="2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Aachen / Master Initial Talk, </a:t>
            </a:r>
            <a:r>
              <a:rPr lang="de-DE" sz="16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December</a:t>
            </a:r>
            <a:r>
              <a:rPr lang="de-DE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2016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Visio Devices</a:t>
            </a:r>
          </a:p>
        </p:txBody>
      </p:sp>
      <p:pic>
        <p:nvPicPr>
          <p:cNvPr id="19459" name="Content Placeholder 3" descr="notebook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4028" r="-24028"/>
          <a:stretch>
            <a:fillRect/>
          </a:stretch>
        </p:blipFill>
        <p:spPr>
          <a:xfrm>
            <a:off x="720725" y="1258888"/>
            <a:ext cx="1428750" cy="950912"/>
          </a:xfrm>
        </p:spPr>
      </p:pic>
      <p:pic>
        <p:nvPicPr>
          <p:cNvPr id="19460" name="Picture 4" descr="pd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575" y="3429000"/>
            <a:ext cx="16795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pd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6838" y="3052763"/>
            <a:ext cx="1919287" cy="256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phon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6238" y="1803400"/>
            <a:ext cx="143192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erver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513" y="1393825"/>
            <a:ext cx="1236662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5" descr="host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063" y="3429000"/>
            <a:ext cx="1835150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Devices</a:t>
            </a:r>
          </a:p>
        </p:txBody>
      </p:sp>
      <p:pic>
        <p:nvPicPr>
          <p:cNvPr id="20483" name="Content Placeholder 3" descr="2006-macbook-pro Kopie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112" r="-22112"/>
          <a:stretch>
            <a:fillRect/>
          </a:stretch>
        </p:blipFill>
        <p:spPr>
          <a:xfrm>
            <a:off x="4913313" y="685800"/>
            <a:ext cx="2746375" cy="1830388"/>
          </a:xfrm>
        </p:spPr>
      </p:pic>
      <p:pic>
        <p:nvPicPr>
          <p:cNvPr id="20484" name="Picture 5" descr="114933v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275" y="5080000"/>
            <a:ext cx="13049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Cisco_WLAN_AP_125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3675" y="4776788"/>
            <a:ext cx="260032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iphone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82563" y="2681288"/>
            <a:ext cx="2393951" cy="319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 descr="iPhon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56450" y="1116013"/>
            <a:ext cx="1389063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9" descr="old_phon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8713" y="3736975"/>
            <a:ext cx="325596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0" descr="UX90PS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0125" y="3429000"/>
            <a:ext cx="2222500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1" descr="l_1202001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33750" y="1473200"/>
            <a:ext cx="2454275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2" descr="nokia_7610_phone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0988" y="781050"/>
            <a:ext cx="1770062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 descr="nokia-n80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56050" y="5083175"/>
            <a:ext cx="2663825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 err="1"/>
              <a:t>Misc</a:t>
            </a:r>
            <a:br>
              <a:rPr lang="de-DE" dirty="0"/>
            </a:br>
            <a:endParaRPr lang="de-DE" dirty="0"/>
          </a:p>
        </p:txBody>
      </p:sp>
      <p:pic>
        <p:nvPicPr>
          <p:cNvPr id="21507" name="Content Placeholder 9" descr="world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266" r="-22266"/>
          <a:stretch>
            <a:fillRect/>
          </a:stretch>
        </p:blipFill>
        <p:spPr>
          <a:xfrm>
            <a:off x="4910138" y="1249363"/>
            <a:ext cx="3714750" cy="2474912"/>
          </a:xfrm>
        </p:spPr>
      </p:pic>
      <p:pic>
        <p:nvPicPr>
          <p:cNvPr id="21508" name="Picture 3" descr="user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238" y="3044825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user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6625" y="4583113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user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5388" y="1892300"/>
            <a:ext cx="10001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6" descr="flag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8300" y="4722813"/>
            <a:ext cx="15843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Logos</a:t>
            </a:r>
          </a:p>
        </p:txBody>
      </p:sp>
      <p:pic>
        <p:nvPicPr>
          <p:cNvPr id="22531" name="Content Placeholder 3" descr="hipl.tiff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31007" r="-31007"/>
          <a:stretch>
            <a:fillRect/>
          </a:stretch>
        </p:blipFill>
        <p:spPr>
          <a:xfrm>
            <a:off x="463550" y="1614488"/>
            <a:ext cx="2724150" cy="1814512"/>
          </a:xfrm>
        </p:spPr>
      </p:pic>
      <p:pic>
        <p:nvPicPr>
          <p:cNvPr id="22532" name="Picture 4" descr="fonrun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325" y="4164013"/>
            <a:ext cx="20161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umic_logo_w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2288" y="5241925"/>
            <a:ext cx="18605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umic_logo_b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3400" y="6048375"/>
            <a:ext cx="18637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MicrosoftLogo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0363" y="2600325"/>
            <a:ext cx="12811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logo GK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1313" y="3429000"/>
            <a:ext cx="1477962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0" descr="IEEEblack.wm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9363" y="1441450"/>
            <a:ext cx="2268537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1" descr="ericsson_logo_black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97638" y="1717675"/>
            <a:ext cx="2030412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Integrity Protection</a:t>
            </a:r>
            <a:r>
              <a:rPr lang="en-US" dirty="0"/>
              <a:t> - Delayed Key Disclosure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1188" y="3784600"/>
            <a:ext cx="8532812" cy="2906713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  <a:p>
            <a:pPr marL="514350" indent="-457200"/>
            <a:r>
              <a:rPr lang="en-US" b="1" dirty="0"/>
              <a:t>Temporal separation between 1. and 2.</a:t>
            </a:r>
          </a:p>
          <a:p>
            <a:pPr marL="914400" lvl="1" indent="-457200"/>
            <a:r>
              <a:rPr lang="en-US" dirty="0"/>
              <a:t>Time synchronization / epochs  (TESLA)</a:t>
            </a:r>
          </a:p>
          <a:p>
            <a:pPr marL="914400" lvl="1" indent="-457200"/>
            <a:r>
              <a:rPr lang="en-US" dirty="0"/>
              <a:t>Interaction (Zero Common Knowledge, WIMP, Guy Fawkes)</a:t>
            </a:r>
            <a:endParaRPr lang="en-GB" dirty="0"/>
          </a:p>
          <a:p>
            <a:pPr>
              <a:buNone/>
            </a:pPr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231900" y="1549400"/>
            <a:ext cx="6870700" cy="12700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7825665" y="1265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30891" y="12148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4809" y="11093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887589" y="1172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180"/>
          <p:cNvGrpSpPr/>
          <p:nvPr/>
        </p:nvGrpSpPr>
        <p:grpSpPr>
          <a:xfrm>
            <a:off x="8443026" y="1314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38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39" name="Group 187"/>
          <p:cNvGrpSpPr/>
          <p:nvPr/>
        </p:nvGrpSpPr>
        <p:grpSpPr>
          <a:xfrm>
            <a:off x="448438" y="12844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81" name="Straight Arrow Connector 80"/>
          <p:cNvCxnSpPr/>
          <p:nvPr/>
        </p:nvCxnSpPr>
        <p:spPr bwMode="auto">
          <a:xfrm>
            <a:off x="1527894" y="3130486"/>
            <a:ext cx="6219106" cy="19114"/>
          </a:xfrm>
          <a:prstGeom prst="straightConnector1">
            <a:avLst/>
          </a:prstGeom>
          <a:grpFill/>
          <a:ln w="57150" cap="flat" cmpd="sng" algn="ctr">
            <a:solidFill>
              <a:srgbClr val="93B218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66800" y="1897248"/>
            <a:ext cx="6680200" cy="2065152"/>
            <a:chOff x="1066800" y="1897248"/>
            <a:chExt cx="6680200" cy="2065152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1527894" y="25335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1527894" y="39432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158780" y="1901661"/>
              <a:ext cx="1502120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r>
                <a:rPr lang="de-DE" sz="2400" dirty="0">
                  <a:solidFill>
                    <a:schemeClr val="tx1"/>
                  </a:solidFill>
                  <a:latin typeface="Arial"/>
                  <a:cs typeface="Arial"/>
                </a:rPr>
                <a:t>(h</a:t>
              </a:r>
              <a:r>
                <a:rPr lang="de-DE" sz="2400" baseline="-25000" dirty="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r>
                <a:rPr lang="de-DE" sz="2400" dirty="0">
                  <a:solidFill>
                    <a:schemeClr val="tx1"/>
                  </a:solidFill>
                  <a:latin typeface="Arial"/>
                  <a:cs typeface="Arial"/>
                </a:rPr>
                <a:t>, m)</a:t>
              </a: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1573436" y="1897248"/>
              <a:ext cx="1502120" cy="476980"/>
            </a:xfrm>
            <a:prstGeom prst="roundRect">
              <a:avLst>
                <a:gd name="adj" fmla="val 7183"/>
              </a:avLst>
            </a:prstGeom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r>
                <a:rPr lang="de-DE" sz="2400" dirty="0">
                  <a:solidFill>
                    <a:schemeClr val="tx1"/>
                  </a:solidFill>
                  <a:latin typeface="Arial"/>
                  <a:cs typeface="Arial"/>
                </a:rPr>
                <a:t> </a:t>
              </a: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674485" y="3376316"/>
              <a:ext cx="739102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 err="1">
                  <a:solidFill>
                    <a:schemeClr val="tx1"/>
                  </a:solidFill>
                  <a:latin typeface="Arial"/>
                  <a:cs typeface="Arial"/>
                </a:rPr>
                <a:t>h</a:t>
              </a:r>
              <a:r>
                <a:rPr lang="de-DE" sz="2400" baseline="-25000" dirty="0">
                  <a:solidFill>
                    <a:schemeClr val="tx1"/>
                  </a:solidFill>
                  <a:latin typeface="Arial"/>
                  <a:cs typeface="Arial"/>
                </a:rPr>
                <a:t>n-1</a:t>
              </a:r>
              <a:endParaRPr lang="de-DE" sz="24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6800" y="19177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Arial"/>
                  <a:ea typeface="Arial"/>
                  <a:cs typeface="Arial"/>
                </a:rPr>
                <a:t>1.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6800" y="34036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Arial"/>
                  <a:ea typeface="Arial"/>
                  <a:cs typeface="Arial"/>
                </a:rPr>
                <a:t>2.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171701" y="2334214"/>
            <a:ext cx="1720261" cy="1069386"/>
            <a:chOff x="2171701" y="2334214"/>
            <a:chExt cx="1720261" cy="106938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0800000" flipV="1">
              <a:off x="2171701" y="2334214"/>
              <a:ext cx="1507649" cy="1069386"/>
            </a:xfrm>
            <a:prstGeom prst="straightConnector1">
              <a:avLst/>
            </a:prstGeom>
            <a:noFill/>
            <a:ln w="76200" cap="flat" cmpd="sng" algn="ctr">
              <a:solidFill>
                <a:srgbClr val="CD4100"/>
              </a:solidFill>
              <a:prstDash val="solid"/>
              <a:bevel/>
              <a:headEnd type="none" w="med" len="med"/>
              <a:tailEnd type="triangl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265343" y="2667319"/>
              <a:ext cx="6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>
                  <a:latin typeface="Arial"/>
                  <a:ea typeface="Arial"/>
                  <a:cs typeface="Arial"/>
                </a:rPr>
                <a:t>Key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Hash</a:t>
            </a:r>
            <a:r>
              <a:rPr lang="de-DE" dirty="0"/>
              <a:t> Chain </a:t>
            </a:r>
            <a:r>
              <a:rPr lang="de-DE" dirty="0" err="1"/>
              <a:t>Signatures</a:t>
            </a:r>
            <a:r>
              <a:rPr lang="de-DE" dirty="0"/>
              <a:t> in ALPHA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585821" y="26487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10800000">
            <a:off x="4954324" y="24638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65485" y="1828865"/>
            <a:ext cx="4213262" cy="573920"/>
            <a:chOff x="903715" y="1746172"/>
            <a:chExt cx="4213262" cy="573920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Oval 19"/>
          <p:cNvSpPr/>
          <p:nvPr/>
        </p:nvSpPr>
        <p:spPr bwMode="auto">
          <a:xfrm>
            <a:off x="3098042" y="15601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4654864" y="21643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927265" y="2408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1191" y="19133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284862" y="23082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37394" y="1674976"/>
            <a:ext cx="4911265" cy="737781"/>
            <a:chOff x="1146336" y="2712290"/>
            <a:chExt cx="4911265" cy="737781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1146336" y="27122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33" name="Rectangle 32"/>
          <p:cNvSpPr/>
          <p:nvPr/>
        </p:nvSpPr>
        <p:spPr>
          <a:xfrm>
            <a:off x="745109" y="1807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989189" y="23158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37" name="Group 69"/>
          <p:cNvGrpSpPr/>
          <p:nvPr/>
        </p:nvGrpSpPr>
        <p:grpSpPr>
          <a:xfrm>
            <a:off x="1362794" y="2203296"/>
            <a:ext cx="6453133" cy="788817"/>
            <a:chOff x="1146336" y="2775790"/>
            <a:chExt cx="6453133" cy="788817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015942" y="3344485"/>
              <a:ext cx="990600" cy="76200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6703288" y="354006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296754" y="20229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53" name="Straight Arrow Connector 52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0" name="Group 180"/>
          <p:cNvGrpSpPr/>
          <p:nvPr/>
        </p:nvGrpSpPr>
        <p:grpSpPr>
          <a:xfrm>
            <a:off x="8544626" y="2457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2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67" name="Group 187"/>
          <p:cNvGrpSpPr/>
          <p:nvPr/>
        </p:nvGrpSpPr>
        <p:grpSpPr>
          <a:xfrm>
            <a:off x="308738" y="19829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69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cxnSp>
        <p:nvCxnSpPr>
          <p:cNvPr id="97" name="Straight Connector 96"/>
          <p:cNvCxnSpPr/>
          <p:nvPr/>
        </p:nvCxnSpPr>
        <p:spPr bwMode="auto">
          <a:xfrm>
            <a:off x="6611221" y="43759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10800000">
            <a:off x="4979724" y="41910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790885" y="3556065"/>
            <a:ext cx="4213262" cy="573920"/>
            <a:chOff x="903715" y="1746172"/>
            <a:chExt cx="4213262" cy="573920"/>
          </a:xfrm>
        </p:grpSpPr>
        <p:cxnSp>
          <p:nvCxnSpPr>
            <p:cNvPr id="100" name="Straight Connector 99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2" name="Oval 101"/>
          <p:cNvSpPr/>
          <p:nvPr/>
        </p:nvSpPr>
        <p:spPr bwMode="auto">
          <a:xfrm>
            <a:off x="3123442" y="32873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3" name="Oval 102"/>
          <p:cNvSpPr/>
          <p:nvPr/>
        </p:nvSpPr>
        <p:spPr bwMode="auto">
          <a:xfrm>
            <a:off x="4680264" y="38915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7952665" y="41353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16591" y="36405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6310262" y="40354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de-DE" sz="2800" b="1" baseline="-25000" dirty="0">
                <a:solidFill>
                  <a:schemeClr val="bg1"/>
                </a:solidFill>
                <a:latin typeface="Arial"/>
                <a:cs typeface="Arial"/>
              </a:rPr>
              <a:t>3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1362794" y="3465676"/>
            <a:ext cx="6479108" cy="809137"/>
            <a:chOff x="1146336" y="2775790"/>
            <a:chExt cx="6479108" cy="809137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>
              <a:off x="6729263" y="356038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15" name="Rectangle 114"/>
          <p:cNvSpPr/>
          <p:nvPr/>
        </p:nvSpPr>
        <p:spPr>
          <a:xfrm>
            <a:off x="770509" y="35350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8014589" y="4043044"/>
            <a:ext cx="4414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v</a:t>
            </a:r>
          </a:p>
        </p:txBody>
      </p:sp>
      <p:grpSp>
        <p:nvGrpSpPr>
          <p:cNvPr id="118" name="Group 69"/>
          <p:cNvGrpSpPr/>
          <p:nvPr/>
        </p:nvGrpSpPr>
        <p:grpSpPr>
          <a:xfrm>
            <a:off x="1388194" y="3968596"/>
            <a:ext cx="3181148" cy="374857"/>
            <a:chOff x="1146336" y="2775790"/>
            <a:chExt cx="3181148" cy="374857"/>
          </a:xfrm>
        </p:grpSpPr>
        <p:cxnSp>
          <p:nvCxnSpPr>
            <p:cNvPr id="119" name="Straight Arrow Connector 118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322154" y="37501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124" name="Straight Arrow Connector 123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3210959" y="3913702"/>
            <a:ext cx="3538154" cy="1228820"/>
            <a:chOff x="3363359" y="5425002"/>
            <a:chExt cx="3538154" cy="1228820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3363359" y="54250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4907679" y="60346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30" name="Rounded Rectangle 129"/>
            <p:cNvSpPr/>
            <p:nvPr/>
          </p:nvSpPr>
          <p:spPr bwMode="auto">
            <a:xfrm>
              <a:off x="6594239" y="617684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>
                  <a:solidFill>
                    <a:schemeClr val="bg1"/>
                  </a:solidFill>
                  <a:latin typeface="Arial"/>
                  <a:cs typeface="Arial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31" name="Group 180"/>
          <p:cNvGrpSpPr/>
          <p:nvPr/>
        </p:nvGrpSpPr>
        <p:grpSpPr>
          <a:xfrm>
            <a:off x="8570026" y="4184983"/>
            <a:ext cx="307274" cy="476980"/>
            <a:chOff x="3781276" y="2662711"/>
            <a:chExt cx="307274" cy="476980"/>
          </a:xfrm>
        </p:grpSpPr>
        <p:sp>
          <p:nvSpPr>
            <p:cNvPr id="132" name="Rounded Rectangle 131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33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34" name="Circular Arrow 133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5" name="Circular Arrow 134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6" name="Process 135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7" name="Process 136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38" name="Group 187"/>
          <p:cNvGrpSpPr/>
          <p:nvPr/>
        </p:nvGrpSpPr>
        <p:grpSpPr>
          <a:xfrm>
            <a:off x="334138" y="3710189"/>
            <a:ext cx="307274" cy="476980"/>
            <a:chOff x="4194161" y="2669054"/>
            <a:chExt cx="307274" cy="476980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grpSp>
          <p:nvGrpSpPr>
            <p:cNvPr id="1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141" name="Circular Arrow 140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2" name="Circular Arrow 141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3" name="Process 142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4" name="Process 143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1388194" y="3968596"/>
            <a:ext cx="3181148" cy="374857"/>
            <a:chOff x="1540594" y="5276696"/>
            <a:chExt cx="3181148" cy="374857"/>
          </a:xfrm>
        </p:grpSpPr>
        <p:cxnSp>
          <p:nvCxnSpPr>
            <p:cNvPr id="151" name="Straight Arrow Connector 150"/>
            <p:cNvCxnSpPr/>
            <p:nvPr/>
          </p:nvCxnSpPr>
          <p:spPr bwMode="auto">
            <a:xfrm>
              <a:off x="3867609" y="5314412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 bwMode="auto">
            <a:xfrm flipV="1">
              <a:off x="1540594" y="5276696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17DAB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160" name="Rounded Rectangle 159"/>
          <p:cNvSpPr/>
          <p:nvPr/>
        </p:nvSpPr>
        <p:spPr bwMode="auto">
          <a:xfrm>
            <a:off x="4755279" y="4523302"/>
            <a:ext cx="307274" cy="476980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B7A6"/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b="1" dirty="0">
                <a:solidFill>
                  <a:schemeClr val="bg1"/>
                </a:solidFill>
                <a:latin typeface="Arial"/>
                <a:cs typeface="Arial"/>
              </a:rPr>
              <a:t>X</a:t>
            </a:r>
          </a:p>
          <a:p>
            <a:pPr>
              <a:defRPr/>
            </a:pPr>
            <a:endParaRPr lang="de-DE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3" name="Content Placeholder 2"/>
          <p:cNvSpPr>
            <a:spLocks noGrp="1"/>
          </p:cNvSpPr>
          <p:nvPr>
            <p:ph sz="quarter" idx="10"/>
          </p:nvPr>
        </p:nvSpPr>
        <p:spPr>
          <a:xfrm>
            <a:off x="101600" y="4483100"/>
            <a:ext cx="8532068" cy="3415025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1. Path reservation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sym typeface="Wingdings"/>
              </a:rPr>
              <a:t>2. Verifier grants permission</a:t>
            </a:r>
            <a:endParaRPr lang="en-GB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3. Sender sends message </a:t>
            </a:r>
            <a:r>
              <a:rPr lang="en-GB" i="1" dirty="0" err="1"/>
              <a:t>m</a:t>
            </a:r>
            <a:endParaRPr lang="en-US" dirty="0">
              <a:sym typeface="Wingdings"/>
            </a:endParaRPr>
          </a:p>
          <a:p>
            <a:pPr>
              <a:buNone/>
            </a:pPr>
            <a:endParaRPr lang="de-DE" dirty="0"/>
          </a:p>
        </p:txBody>
      </p:sp>
      <p:sp>
        <p:nvSpPr>
          <p:cNvPr id="164" name="Arc 163"/>
          <p:cNvSpPr/>
          <p:nvPr/>
        </p:nvSpPr>
        <p:spPr bwMode="auto">
          <a:xfrm rot="703428">
            <a:off x="3543773" y="5096234"/>
            <a:ext cx="1072947" cy="1072947"/>
          </a:xfrm>
          <a:prstGeom prst="arc">
            <a:avLst>
              <a:gd name="adj1" fmla="val 15375947"/>
              <a:gd name="adj2" fmla="val 3052351"/>
            </a:avLst>
          </a:prstGeom>
          <a:noFill/>
          <a:ln w="76200" cap="flat" cmpd="sng" algn="ctr">
            <a:solidFill>
              <a:srgbClr val="3E5C93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/>
              <a:ea typeface="Arial"/>
              <a:cs typeface="Arial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930400" y="1104900"/>
            <a:ext cx="5924202" cy="1391913"/>
            <a:chOff x="1930400" y="901700"/>
            <a:chExt cx="5924202" cy="1391913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6958421" y="2269071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grpSp>
          <p:nvGrpSpPr>
            <p:cNvPr id="145" name="Group 144"/>
            <p:cNvGrpSpPr/>
            <p:nvPr/>
          </p:nvGrpSpPr>
          <p:grpSpPr>
            <a:xfrm>
              <a:off x="1930400" y="901700"/>
              <a:ext cx="4133993" cy="1118176"/>
              <a:chOff x="1930400" y="901700"/>
              <a:chExt cx="4133993" cy="1118176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930400" y="9017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2100" y="10160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651500" y="14351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>
                    <a:latin typeface="Arial"/>
                    <a:ea typeface="Arial"/>
                    <a:cs typeface="Arial"/>
                  </a:rPr>
                  <a:t>?</a:t>
                </a:r>
              </a:p>
            </p:txBody>
          </p:sp>
        </p:grpSp>
      </p:grpSp>
      <p:sp>
        <p:nvSpPr>
          <p:cNvPr id="107" name="TextBox 106"/>
          <p:cNvSpPr txBox="1"/>
          <p:nvPr/>
        </p:nvSpPr>
        <p:spPr>
          <a:xfrm>
            <a:off x="139700" y="787400"/>
            <a:ext cx="466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/>
                <a:ea typeface="Arial"/>
                <a:cs typeface="Arial"/>
              </a:rPr>
              <a:t>General </a:t>
            </a:r>
            <a:r>
              <a:rPr lang="de-DE" sz="1800" dirty="0" err="1">
                <a:latin typeface="Arial"/>
                <a:ea typeface="Arial"/>
                <a:cs typeface="Arial"/>
              </a:rPr>
              <a:t>hash-chain</a:t>
            </a:r>
            <a:r>
              <a:rPr lang="de-DE" sz="1800" dirty="0">
                <a:latin typeface="Arial"/>
                <a:ea typeface="Arial"/>
                <a:cs typeface="Arial"/>
              </a:rPr>
              <a:t> </a:t>
            </a:r>
            <a:r>
              <a:rPr lang="de-DE" sz="1800" dirty="0" err="1">
                <a:latin typeface="Arial"/>
                <a:ea typeface="Arial"/>
                <a:cs typeface="Arial"/>
              </a:rPr>
              <a:t>based</a:t>
            </a:r>
            <a:r>
              <a:rPr lang="de-DE" sz="1800" dirty="0">
                <a:latin typeface="Arial"/>
                <a:ea typeface="Arial"/>
                <a:cs typeface="Arial"/>
              </a:rPr>
              <a:t> </a:t>
            </a:r>
            <a:r>
              <a:rPr lang="de-DE" sz="1800" dirty="0" err="1">
                <a:latin typeface="Arial"/>
                <a:ea typeface="Arial"/>
                <a:cs typeface="Arial"/>
              </a:rPr>
              <a:t>signature</a:t>
            </a:r>
            <a:r>
              <a:rPr lang="de-DE" sz="1800" dirty="0">
                <a:latin typeface="Arial"/>
                <a:ea typeface="Arial"/>
                <a:cs typeface="Arial"/>
              </a:rPr>
              <a:t> </a:t>
            </a:r>
            <a:r>
              <a:rPr lang="de-DE" sz="1800" dirty="0" err="1">
                <a:latin typeface="Arial"/>
                <a:ea typeface="Arial"/>
                <a:cs typeface="Arial"/>
              </a:rPr>
              <a:t>model</a:t>
            </a:r>
            <a:r>
              <a:rPr lang="de-DE" sz="1800" dirty="0">
                <a:latin typeface="Arial"/>
                <a:ea typeface="Arial"/>
                <a:cs typeface="Arial"/>
              </a:rPr>
              <a:t>: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9700" y="3213100"/>
            <a:ext cx="171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latin typeface="Arial"/>
                <a:ea typeface="Arial"/>
                <a:cs typeface="Arial"/>
              </a:rPr>
              <a:t>ALHPA </a:t>
            </a:r>
            <a:r>
              <a:rPr lang="de-DE" sz="1800" dirty="0" err="1">
                <a:latin typeface="Arial"/>
                <a:ea typeface="Arial"/>
                <a:cs typeface="Arial"/>
              </a:rPr>
              <a:t>model</a:t>
            </a:r>
            <a:r>
              <a:rPr lang="de-DE" sz="1800" dirty="0">
                <a:latin typeface="Arial"/>
                <a:ea typeface="Arial"/>
                <a:cs typeface="Arial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3" grpId="0" uiExpand="1" build="p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>
                <a:ea typeface="Arial Unicode MS" pitchFamily="-110" charset="0"/>
                <a:cs typeface="Arial Unicode MS" pitchFamily="-110" charset="0"/>
              </a:rPr>
              <a:t>Motivation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Problem: Finding a parking spot takes a long 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pollutes the environment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causes unnecessary traffic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Ideal: Information about nearby parking occupancy rates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Real-time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Before departure!</a:t>
            </a:r>
          </a:p>
          <a:p>
            <a:pPr marL="0" indent="0">
              <a:buNone/>
            </a:pPr>
            <a:endParaRPr lang="en-US" dirty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>
                <a:ea typeface="Arial Unicode MS" pitchFamily="-110" charset="0"/>
                <a:cs typeface="Arial Unicode MS" pitchFamily="-110" charset="0"/>
              </a:rPr>
              <a:t>Starting points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Recurring patterns in parking occupancy </a:t>
            </a:r>
          </a:p>
          <a:p>
            <a:pPr lvl="1"/>
            <a:r>
              <a:rPr lang="en-US" dirty="0">
                <a:ea typeface="Arial Unicode MS" pitchFamily="-110" charset="0"/>
                <a:cs typeface="Arial Unicode MS" pitchFamily="-110" charset="0"/>
              </a:rPr>
              <a:t>Detect influencing factors in parking landscape</a:t>
            </a:r>
          </a:p>
          <a:p>
            <a:pPr lvl="1"/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432" y="868063"/>
            <a:ext cx="1447799" cy="14477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xfrm>
            <a:off x="166688" y="103188"/>
            <a:ext cx="875665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Rules for DS Slides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>
          <a:xfrm>
            <a:off x="207963" y="892175"/>
            <a:ext cx="8756650" cy="5311775"/>
          </a:xfrm>
        </p:spPr>
        <p:txBody>
          <a:bodyPr/>
          <a:lstStyle/>
          <a:p>
            <a:r>
              <a:rPr lang="en-US" dirty="0"/>
              <a:t>Use only plain, un-animated slide transitions</a:t>
            </a:r>
          </a:p>
          <a:p>
            <a:r>
              <a:rPr lang="en-US" dirty="0"/>
              <a:t>Do not use special animation effects</a:t>
            </a:r>
          </a:p>
          <a:p>
            <a:pPr lvl="1"/>
            <a:r>
              <a:rPr lang="en-US" dirty="0"/>
              <a:t>Things should pop up „hard“</a:t>
            </a:r>
          </a:p>
          <a:p>
            <a:pPr lvl="1"/>
            <a:r>
              <a:rPr lang="en-US" dirty="0"/>
              <a:t>Things should not fly around, glitter, sparkle, beep, blink, etc.</a:t>
            </a:r>
          </a:p>
          <a:p>
            <a:endParaRPr lang="en-US" dirty="0"/>
          </a:p>
          <a:p>
            <a:r>
              <a:rPr lang="en-US" dirty="0"/>
              <a:t>Don‘t overload your slides with text</a:t>
            </a:r>
          </a:p>
          <a:p>
            <a:r>
              <a:rPr lang="en-US" dirty="0"/>
              <a:t>Use graphs and figures</a:t>
            </a:r>
          </a:p>
          <a:p>
            <a:endParaRPr lang="en-US" dirty="0"/>
          </a:p>
          <a:p>
            <a:r>
              <a:rPr lang="en-US" dirty="0"/>
              <a:t>Don‘t leave slides half empty – balance the content</a:t>
            </a:r>
          </a:p>
          <a:p>
            <a:endParaRPr lang="en-US" dirty="0"/>
          </a:p>
          <a:p>
            <a:r>
              <a:rPr lang="en-US" dirty="0"/>
              <a:t>Try to get a consistent look – re-use colors, shapes, etc.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Version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V1: ????-??-?? Tobias </a:t>
            </a:r>
            <a:r>
              <a:rPr lang="en-US" dirty="0" err="1"/>
              <a:t>Heer</a:t>
            </a:r>
            <a:endParaRPr lang="en-US" dirty="0"/>
          </a:p>
          <a:p>
            <a:r>
              <a:rPr lang="en-US" dirty="0"/>
              <a:t>V2: 2009-04-03 Tobias </a:t>
            </a:r>
            <a:r>
              <a:rPr lang="en-US" dirty="0" err="1"/>
              <a:t>Heer</a:t>
            </a:r>
            <a:endParaRPr lang="en-US" dirty="0"/>
          </a:p>
          <a:p>
            <a:r>
              <a:rPr lang="en-US" dirty="0"/>
              <a:t>V3: 2009-10-20 Stefan Goetz</a:t>
            </a:r>
          </a:p>
          <a:p>
            <a:r>
              <a:rPr lang="en-US" dirty="0"/>
              <a:t>V4: 2010-11-18 Stefan Goetz</a:t>
            </a:r>
          </a:p>
          <a:p>
            <a:pPr lvl="1"/>
            <a:r>
              <a:rPr lang="en-US" dirty="0"/>
              <a:t>Changed DS to </a:t>
            </a:r>
            <a:r>
              <a:rPr lang="en-US" dirty="0" err="1"/>
              <a:t>ComSys</a:t>
            </a:r>
            <a:r>
              <a:rPr lang="en-US" dirty="0"/>
              <a:t> logo and URLs</a:t>
            </a:r>
          </a:p>
          <a:p>
            <a:r>
              <a:rPr lang="en-US" dirty="0"/>
              <a:t>V5: 2011-06-14 </a:t>
            </a:r>
            <a:r>
              <a:rPr lang="en-US" dirty="0" err="1"/>
              <a:t>Raimondas</a:t>
            </a:r>
            <a:r>
              <a:rPr lang="en-US" dirty="0"/>
              <a:t> </a:t>
            </a:r>
            <a:r>
              <a:rPr lang="en-US" dirty="0" err="1"/>
              <a:t>Sasnauskas</a:t>
            </a:r>
            <a:endParaRPr lang="en-US" dirty="0"/>
          </a:p>
          <a:p>
            <a:pPr lvl="1"/>
            <a:r>
              <a:rPr lang="en-US" dirty="0"/>
              <a:t>Changed the </a:t>
            </a:r>
            <a:r>
              <a:rPr lang="en-US" dirty="0" err="1"/>
              <a:t>ComSys</a:t>
            </a:r>
            <a:r>
              <a:rPr lang="en-US" dirty="0"/>
              <a:t> logo (logos/</a:t>
            </a:r>
            <a:r>
              <a:rPr lang="en-US" dirty="0" err="1"/>
              <a:t>comsys</a:t>
            </a:r>
            <a:r>
              <a:rPr lang="en-US" dirty="0"/>
              <a:t>/web/comsys-with-name-web.pdf)</a:t>
            </a:r>
          </a:p>
          <a:p>
            <a:pPr lvl="1"/>
            <a:r>
              <a:rPr lang="en-US" dirty="0"/>
              <a:t>Changed the headings font (Helvetica </a:t>
            </a:r>
            <a:r>
              <a:rPr lang="en-US" dirty="0" err="1"/>
              <a:t>Neue</a:t>
            </a:r>
            <a:r>
              <a:rPr lang="en-US" dirty="0"/>
              <a:t>) and it’s color (RGB: 0-66-144)</a:t>
            </a:r>
          </a:p>
          <a:p>
            <a:r>
              <a:rPr lang="en-US" dirty="0"/>
              <a:t>V6: 2012-01-27 Florian Schmidt</a:t>
            </a:r>
          </a:p>
          <a:p>
            <a:pPr lvl="1"/>
            <a:r>
              <a:rPr lang="en-US" dirty="0"/>
              <a:t>Added title page versions with English “RWTH Aachen University” logo</a:t>
            </a:r>
          </a:p>
          <a:p>
            <a:r>
              <a:rPr lang="en-US" dirty="0"/>
              <a:t>V7: 2012-05-15 Georg Kunz</a:t>
            </a:r>
          </a:p>
          <a:p>
            <a:pPr lvl="1"/>
            <a:r>
              <a:rPr lang="en-US" dirty="0"/>
              <a:t>Replaced Helvetica </a:t>
            </a:r>
            <a:r>
              <a:rPr lang="en-US" dirty="0" err="1"/>
              <a:t>Neue</a:t>
            </a:r>
            <a:r>
              <a:rPr lang="en-US" dirty="0"/>
              <a:t> with Arial for compatibility with Windows</a:t>
            </a:r>
          </a:p>
          <a:p>
            <a:r>
              <a:rPr lang="en-US" dirty="0"/>
              <a:t>V8: 2015-04-28</a:t>
            </a:r>
          </a:p>
          <a:p>
            <a:pPr lvl="1"/>
            <a:r>
              <a:rPr lang="en-US" dirty="0"/>
              <a:t>The Most </a:t>
            </a:r>
            <a:r>
              <a:rPr lang="en-US" dirty="0" err="1"/>
              <a:t>Awesomest</a:t>
            </a:r>
            <a:r>
              <a:rPr lang="en-US" dirty="0"/>
              <a:t> RWTH Aachen University Corporate </a:t>
            </a:r>
            <a:r>
              <a:rPr lang="en-US" dirty="0" err="1"/>
              <a:t>Identiy</a:t>
            </a:r>
            <a:r>
              <a:rPr lang="en-US" dirty="0"/>
              <a:t>: Bow Before It!</a:t>
            </a:r>
          </a:p>
          <a:p>
            <a:r>
              <a:rPr lang="en-US" dirty="0"/>
              <a:t>V9: 2015-09-30 Jó Bitsch</a:t>
            </a:r>
          </a:p>
          <a:p>
            <a:pPr lvl="1"/>
            <a:r>
              <a:rPr lang="en-US" dirty="0"/>
              <a:t>Revert to Arial (instead of Unicode), more consistent logo use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Colors and Shapes </a:t>
            </a:r>
            <a:r>
              <a:rPr lang="en-US" dirty="0"/>
              <a:t>–</a:t>
            </a:r>
            <a:r>
              <a:rPr lang="de-DE" dirty="0"/>
              <a:t> Bevel</a:t>
            </a:r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373063" y="2241550"/>
            <a:ext cx="1566862" cy="754063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>
                <a:latin typeface="Arial"/>
                <a:cs typeface="Arial"/>
              </a:rPr>
              <a:t>GSM</a:t>
            </a:r>
          </a:p>
        </p:txBody>
      </p:sp>
      <p:sp>
        <p:nvSpPr>
          <p:cNvPr id="5" name="AutoShape 18"/>
          <p:cNvSpPr>
            <a:spLocks noChangeArrowheads="1"/>
          </p:cNvSpPr>
          <p:nvPr/>
        </p:nvSpPr>
        <p:spPr bwMode="auto">
          <a:xfrm>
            <a:off x="373063" y="3128963"/>
            <a:ext cx="1566862" cy="755650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latin typeface="Arial"/>
                <a:cs typeface="Arial"/>
              </a:rPr>
              <a:t>WiFi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373063" y="4017963"/>
            <a:ext cx="1566862" cy="754062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259729" y="2319338"/>
            <a:ext cx="1173163" cy="687387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/>
                <a:cs typeface="Arial"/>
              </a:rPr>
              <a:t>Bla</a:t>
            </a: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259729" y="3213100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  <a:latin typeface="Arial"/>
                <a:cs typeface="Arial"/>
              </a:rPr>
              <a:t>Blubb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259729" y="4105275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/>
                <a:cs typeface="Arial"/>
              </a:rPr>
              <a:t>Bli</a:t>
            </a: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259729" y="4997450"/>
            <a:ext cx="1173163" cy="687388"/>
          </a:xfrm>
          <a:prstGeom prst="roundRect">
            <a:avLst>
              <a:gd name="adj" fmla="val 7183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34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/>
                <a:cs typeface="Arial"/>
              </a:rPr>
              <a:t>Blo</a:t>
            </a: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259729" y="5889625"/>
            <a:ext cx="1173163" cy="687388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195513" y="2241550"/>
            <a:ext cx="1566862" cy="754063"/>
          </a:xfrm>
          <a:prstGeom prst="chevron">
            <a:avLst>
              <a:gd name="adj" fmla="val 25950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>
                <a:latin typeface="Arial"/>
                <a:cs typeface="Arial"/>
              </a:rPr>
              <a:t>GSM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2195513" y="3128963"/>
            <a:ext cx="1566862" cy="755650"/>
          </a:xfrm>
          <a:prstGeom prst="chevron">
            <a:avLst>
              <a:gd name="adj" fmla="val 25950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latin typeface="Arial"/>
                <a:cs typeface="Arial"/>
              </a:rPr>
              <a:t>WiFi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2195513" y="4017963"/>
            <a:ext cx="1566862" cy="754062"/>
          </a:xfrm>
          <a:prstGeom prst="chevron">
            <a:avLst>
              <a:gd name="adj" fmla="val 25950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</a:rPr>
              <a:t>WiMax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5683717" y="23256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 err="1">
                <a:latin typeface="Arial"/>
                <a:cs typeface="Arial"/>
              </a:rPr>
              <a:t>Bla</a:t>
            </a:r>
            <a:endParaRPr lang="de-DE" sz="2000" dirty="0"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683717" y="321786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>
                <a:latin typeface="Arial"/>
                <a:cs typeface="Arial"/>
              </a:rPr>
              <a:t>Blubb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683717" y="411003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 err="1">
                <a:latin typeface="Arial"/>
                <a:cs typeface="Arial"/>
              </a:rPr>
              <a:t>Bli</a:t>
            </a:r>
            <a:endParaRPr lang="de-DE" sz="2000" dirty="0">
              <a:latin typeface="Arial"/>
              <a:cs typeface="Arial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5683717" y="500221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CACACA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/>
                <a:cs typeface="Arial"/>
              </a:rPr>
              <a:t>Blo</a:t>
            </a: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683717" y="58943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56565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  <a:latin typeface="Arial"/>
                <a:cs typeface="Arial"/>
              </a:rPr>
              <a:t>Gump</a:t>
            </a:r>
          </a:p>
        </p:txBody>
      </p:sp>
      <p:sp>
        <p:nvSpPr>
          <p:cNvPr id="16403" name="TextBox 21"/>
          <p:cNvSpPr txBox="1">
            <a:spLocks noChangeArrowheads="1"/>
          </p:cNvSpPr>
          <p:nvPr/>
        </p:nvSpPr>
        <p:spPr bwMode="auto">
          <a:xfrm>
            <a:off x="649288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 dirty="0" err="1">
                <a:latin typeface="Arial"/>
                <a:ea typeface="Arial"/>
                <a:cs typeface="Arial"/>
              </a:rPr>
              <a:t>Bevel</a:t>
            </a:r>
            <a:endParaRPr lang="de-DE" sz="2400" dirty="0">
              <a:latin typeface="Arial"/>
              <a:ea typeface="Arial"/>
              <a:cs typeface="Arial"/>
            </a:endParaRPr>
          </a:p>
        </p:txBody>
      </p:sp>
      <p:sp>
        <p:nvSpPr>
          <p:cNvPr id="16404" name="TextBox 22"/>
          <p:cNvSpPr txBox="1">
            <a:spLocks noChangeArrowheads="1"/>
          </p:cNvSpPr>
          <p:nvPr/>
        </p:nvSpPr>
        <p:spPr bwMode="auto">
          <a:xfrm>
            <a:off x="2571750" y="1690688"/>
            <a:ext cx="698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Arial"/>
                <a:ea typeface="Arial"/>
                <a:cs typeface="Arial"/>
              </a:rPr>
              <a:t>Flat</a:t>
            </a:r>
          </a:p>
        </p:txBody>
      </p:sp>
      <p:sp>
        <p:nvSpPr>
          <p:cNvPr id="16405" name="TextBox 23"/>
          <p:cNvSpPr txBox="1">
            <a:spLocks noChangeArrowheads="1"/>
          </p:cNvSpPr>
          <p:nvPr/>
        </p:nvSpPr>
        <p:spPr bwMode="auto">
          <a:xfrm>
            <a:off x="4369267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 dirty="0" err="1">
                <a:latin typeface="Arial"/>
                <a:ea typeface="Arial"/>
                <a:cs typeface="Arial"/>
              </a:rPr>
              <a:t>Bevel</a:t>
            </a:r>
            <a:endParaRPr lang="de-DE" sz="2400" dirty="0">
              <a:latin typeface="Arial"/>
              <a:ea typeface="Arial"/>
              <a:cs typeface="Arial"/>
            </a:endParaRPr>
          </a:p>
        </p:txBody>
      </p:sp>
      <p:sp>
        <p:nvSpPr>
          <p:cNvPr id="16406" name="TextBox 24"/>
          <p:cNvSpPr txBox="1">
            <a:spLocks noChangeArrowheads="1"/>
          </p:cNvSpPr>
          <p:nvPr/>
        </p:nvSpPr>
        <p:spPr bwMode="auto">
          <a:xfrm>
            <a:off x="5921842" y="1690688"/>
            <a:ext cx="6969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latin typeface="Arial"/>
                <a:ea typeface="Arial"/>
                <a:cs typeface="Arial"/>
              </a:rPr>
              <a:t>Flat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/>
              <a:t>Arrow Styles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08688" y="414020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248285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17413" name="Elbow Connector 8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2924175" y="3429000"/>
            <a:ext cx="3084513" cy="16573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ight Arrow 10"/>
          <p:cNvSpPr/>
          <p:nvPr/>
        </p:nvSpPr>
        <p:spPr bwMode="auto">
          <a:xfrm>
            <a:off x="4946650" y="1684338"/>
            <a:ext cx="2185988" cy="87947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AutoShape 108"/>
          <p:cNvSpPr>
            <a:spLocks noChangeArrowheads="1"/>
          </p:cNvSpPr>
          <p:nvPr/>
        </p:nvSpPr>
        <p:spPr bwMode="auto">
          <a:xfrm>
            <a:off x="974725" y="5232400"/>
            <a:ext cx="7132638" cy="9461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>
                <a:latin typeface="Arial"/>
                <a:ea typeface="Arial"/>
                <a:cs typeface="Arial"/>
              </a:rPr>
              <a:t>Your very important message goes here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34038" y="1012825"/>
            <a:ext cx="3024187" cy="1487488"/>
          </a:xfrm>
          <a:prstGeom prst="wedgeRoundRectCallout">
            <a:avLst>
              <a:gd name="adj1" fmla="val -20833"/>
              <a:gd name="adj2" fmla="val 74823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de-DE" sz="2400" dirty="0" err="1">
                <a:latin typeface="Arial"/>
                <a:ea typeface="Arial"/>
                <a:cs typeface="Arial"/>
              </a:rPr>
              <a:t>Your</a:t>
            </a:r>
            <a:r>
              <a:rPr lang="de-DE" sz="2400" dirty="0">
                <a:latin typeface="Arial"/>
                <a:ea typeface="Arial"/>
                <a:cs typeface="Arial"/>
              </a:rPr>
              <a:t> </a:t>
            </a:r>
            <a:r>
              <a:rPr lang="de-DE" sz="2400" dirty="0" err="1">
                <a:latin typeface="Arial"/>
                <a:ea typeface="Arial"/>
                <a:cs typeface="Arial"/>
              </a:rPr>
              <a:t>very</a:t>
            </a:r>
            <a:r>
              <a:rPr lang="de-DE" sz="2400" dirty="0">
                <a:latin typeface="Arial"/>
                <a:ea typeface="Arial"/>
                <a:cs typeface="Arial"/>
              </a:rPr>
              <a:t> </a:t>
            </a:r>
            <a:r>
              <a:rPr lang="de-DE" sz="2400" dirty="0" err="1">
                <a:latin typeface="Arial"/>
                <a:ea typeface="Arial"/>
                <a:cs typeface="Arial"/>
              </a:rPr>
              <a:t>important</a:t>
            </a:r>
            <a:r>
              <a:rPr lang="de-DE" sz="2400" dirty="0">
                <a:latin typeface="Arial"/>
                <a:ea typeface="Arial"/>
                <a:cs typeface="Arial"/>
              </a:rPr>
              <a:t> </a:t>
            </a:r>
            <a:r>
              <a:rPr lang="de-DE" sz="2400" dirty="0" err="1">
                <a:latin typeface="Arial"/>
                <a:ea typeface="Arial"/>
                <a:cs typeface="Arial"/>
              </a:rPr>
              <a:t>remark</a:t>
            </a:r>
            <a:r>
              <a:rPr lang="de-DE" sz="2400" dirty="0">
                <a:latin typeface="Arial"/>
                <a:ea typeface="Arial"/>
                <a:cs typeface="Arial"/>
              </a:rPr>
              <a:t> </a:t>
            </a:r>
            <a:r>
              <a:rPr lang="de-DE" sz="2400" dirty="0" err="1">
                <a:latin typeface="Arial"/>
                <a:ea typeface="Arial"/>
                <a:cs typeface="Arial"/>
              </a:rPr>
              <a:t>goes</a:t>
            </a:r>
            <a:r>
              <a:rPr lang="de-DE" sz="2400" dirty="0">
                <a:latin typeface="Arial"/>
                <a:ea typeface="Arial"/>
                <a:cs typeface="Arial"/>
              </a:rPr>
              <a:t> </a:t>
            </a:r>
            <a:r>
              <a:rPr lang="de-DE" sz="2400" dirty="0" err="1">
                <a:latin typeface="Arial"/>
                <a:ea typeface="Arial"/>
                <a:cs typeface="Arial"/>
              </a:rPr>
              <a:t>here</a:t>
            </a:r>
            <a:endParaRPr lang="de-DE" sz="24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446</Words>
  <Application>Microsoft Office PowerPoint</Application>
  <PresentationFormat>Bildschirmpräsentation (4:3)</PresentationFormat>
  <Paragraphs>120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 Rounded MT Bold</vt:lpstr>
      <vt:lpstr>Wingdings 3</vt:lpstr>
      <vt:lpstr>Arial</vt:lpstr>
      <vt:lpstr>Wingdings</vt:lpstr>
      <vt:lpstr>Arial Unicode MS</vt:lpstr>
      <vt:lpstr>Wingdings 2</vt:lpstr>
      <vt:lpstr>Vorlesungen-Layout</vt:lpstr>
      <vt:lpstr>  Predicting Free Parking Spots using       Data Analytics and Machine Learning                       +                  +</vt:lpstr>
      <vt:lpstr>Motivation</vt:lpstr>
      <vt:lpstr>Rules for DS Slides</vt:lpstr>
      <vt:lpstr>Version History</vt:lpstr>
      <vt:lpstr>Shapes</vt:lpstr>
      <vt:lpstr>Shapes</vt:lpstr>
      <vt:lpstr>Colors and Shapes – Bevel</vt:lpstr>
      <vt:lpstr>Arrow Styles</vt:lpstr>
      <vt:lpstr>PowerPoint-Präsentation</vt:lpstr>
      <vt:lpstr>Visio Devices</vt:lpstr>
      <vt:lpstr>Devices</vt:lpstr>
      <vt:lpstr>Misc </vt:lpstr>
      <vt:lpstr>Logos</vt:lpstr>
      <vt:lpstr>Integrity Protection - Delayed Key Disclosure</vt:lpstr>
      <vt:lpstr>Interactive Hash Chain Signatures in ALPHA</vt:lpstr>
    </vt:vector>
  </TitlesOfParts>
  <Manager/>
  <Company>Schuh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Parking_Initial_Talk_v4.pptx</dc:title>
  <dc:subject/>
  <dc:creator>ionita</dc:creator>
  <cp:keywords/>
  <dc:description/>
  <cp:lastModifiedBy>Andrei Ionita</cp:lastModifiedBy>
  <cp:revision>2069</cp:revision>
  <cp:lastPrinted>2009-03-26T18:25:42Z</cp:lastPrinted>
  <dcterms:created xsi:type="dcterms:W3CDTF">2009-04-03T11:12:54Z</dcterms:created>
  <dcterms:modified xsi:type="dcterms:W3CDTF">2016-12-07T10:23:33Z</dcterms:modified>
  <cp:category/>
</cp:coreProperties>
</file>